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28B5B-A8D8-4907-AE0A-5E86A9A01188}" type="datetimeFigureOut">
              <a:rPr lang="en-US" smtClean="0"/>
              <a:pPr/>
              <a:t>11/11/2018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53EE7-172B-4F76-ABDD-FF18717F22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772400" cy="1143000"/>
          </a:xfrm>
        </p:spPr>
        <p:txBody>
          <a:bodyPr>
            <a:noAutofit/>
          </a:bodyPr>
          <a:lstStyle/>
          <a:p>
            <a:r>
              <a:rPr lang="en-US" sz="2800" dirty="0">
                <a:latin typeface="Times New Roman" pitchFamily="18" charset="0"/>
                <a:cs typeface="Times New Roman" pitchFamily="18" charset="0"/>
              </a:rPr>
              <a:t>Fundamental Concepts of </a:t>
            </a:r>
            <a:r>
              <a:rPr lang="en-US" sz="2800" dirty="0" smtClean="0">
                <a:latin typeface="Times New Roman" pitchFamily="18" charset="0"/>
                <a:cs typeface="Times New Roman" pitchFamily="18" charset="0"/>
              </a:rPr>
              <a:t>Grounding</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Conduction Mechanism of Soil</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Soil Structure</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1371600"/>
            <a:ext cx="8153400" cy="3581400"/>
          </a:xfrm>
        </p:spPr>
        <p:txBody>
          <a:bodyPr>
            <a:noAutofit/>
          </a:bodyPr>
          <a:lstStyle/>
          <a:p>
            <a:pPr algn="l">
              <a:lnSpc>
                <a:spcPct val="170000"/>
              </a:lnSpc>
            </a:pPr>
            <a:r>
              <a:rPr lang="en-US" sz="2000" dirty="0">
                <a:solidFill>
                  <a:schemeClr val="tx1"/>
                </a:solidFill>
                <a:latin typeface="Times New Roman" pitchFamily="18" charset="0"/>
                <a:cs typeface="Times New Roman" pitchFamily="18" charset="0"/>
              </a:rPr>
              <a:t>Soil is a complex system, consisting of solid, liquid and gas components. The solid phase of normal soil usually includes minerals and organic matter; the liquid phase means the water solution and the gas phase is the air between the solid particles. The solid phase makes up of the basic structure of the soil, the liquid and gas phases fill the voids within the structure, as shown in Figure 1.</a:t>
            </a:r>
            <a:br>
              <a:rPr lang="en-US" sz="2000" dirty="0">
                <a:solidFill>
                  <a:schemeClr val="tx1"/>
                </a:solidFill>
                <a:latin typeface="Times New Roman" pitchFamily="18" charset="0"/>
                <a:cs typeface="Times New Roman" pitchFamily="18" charset="0"/>
              </a:rPr>
            </a:br>
            <a:r>
              <a:rPr lang="en-US" sz="2000" dirty="0">
                <a:solidFill>
                  <a:schemeClr val="tx1"/>
                </a:solidFill>
                <a:latin typeface="Times New Roman" pitchFamily="18" charset="0"/>
                <a:cs typeface="Times New Roman" pitchFamily="18" charset="0"/>
              </a:rPr>
              <a:t>Soil conductivity is strongly determined by water content and water state. According to the distance from solid particles and the electrostatic force received from solid particles, the water in soil can be classified into the following types :</a:t>
            </a:r>
            <a:br>
              <a:rPr lang="en-US" sz="2000" dirty="0">
                <a:solidFill>
                  <a:schemeClr val="tx1"/>
                </a:solidFill>
                <a:latin typeface="Times New Roman" pitchFamily="18" charset="0"/>
                <a:cs typeface="Times New Roman" pitchFamily="18" charset="0"/>
              </a:rPr>
            </a:br>
            <a:endParaRPr lang="en-US"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839200" cy="5029200"/>
          </a:xfrm>
        </p:spPr>
        <p:txBody>
          <a:bodyPr>
            <a:normAutofit fontScale="92500" lnSpcReduction="10000"/>
          </a:bodyPr>
          <a:lstStyle/>
          <a:p>
            <a:pPr algn="just"/>
            <a:r>
              <a:rPr lang="en-US" dirty="0"/>
              <a:t>The basic parameter to indicate the electrical property of a grounding device is </a:t>
            </a:r>
            <a:r>
              <a:rPr lang="en-US" dirty="0">
                <a:solidFill>
                  <a:srgbClr val="FF0000"/>
                </a:solidFill>
              </a:rPr>
              <a:t>grounding resistance (or ground resistance), which is defined as the ratio of the voltage on the grounding device with respect to the zero potential point at infinity and the </a:t>
            </a:r>
            <a:r>
              <a:rPr lang="en-US" dirty="0"/>
              <a:t>current injected into earth through the grounding device. If the current is a power-frequency alternating current (AC), the grounding resistance is called a power-frequency grounding resistance. If the current is an impulse current</a:t>
            </a:r>
            <a:r>
              <a:rPr lang="en-US" dirty="0" smtClean="0"/>
              <a:t>, such </a:t>
            </a:r>
            <a:r>
              <a:rPr lang="en-US" dirty="0"/>
              <a:t>as a lightning current, then it is called an </a:t>
            </a:r>
            <a:r>
              <a:rPr lang="en-US" dirty="0">
                <a:solidFill>
                  <a:srgbClr val="FF0000"/>
                </a:solidFill>
              </a:rPr>
              <a:t>impulse grounding </a:t>
            </a:r>
            <a:r>
              <a:rPr lang="en-US" dirty="0" smtClean="0">
                <a:solidFill>
                  <a:srgbClr val="FF0000"/>
                </a:solidFill>
              </a:rPr>
              <a:t>impedance.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0"/>
            <a:ext cx="8229600" cy="4525963"/>
          </a:xfrm>
        </p:spPr>
        <p:txBody>
          <a:bodyPr/>
          <a:lstStyle/>
          <a:p>
            <a:r>
              <a:rPr lang="en-US" dirty="0"/>
              <a:t>Classification of Grounding</a:t>
            </a:r>
          </a:p>
          <a:p>
            <a:r>
              <a:rPr lang="en-US" dirty="0"/>
              <a:t>  The grounding devices of AC electrical equipment for a power system can be divided into three categories according to their functions: working grounding, lightning protection grounding and protective grounding.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fontScale="92500"/>
          </a:bodyPr>
          <a:lstStyle/>
          <a:p>
            <a:r>
              <a:rPr lang="en-US" dirty="0"/>
              <a:t>Working Grounding</a:t>
            </a:r>
          </a:p>
          <a:p>
            <a:r>
              <a:rPr lang="en-US" dirty="0"/>
              <a:t>Based on whether the neutral point is grounded, an AC power system can be classified into a neutral point effective grounding system or a neutral-point ineffective grounding system (including neutral-point ungrounded system, neutral-point resistance grounding system and neutral-point reactance grounding</a:t>
            </a:r>
            <a:br>
              <a:rPr lang="en-US" dirty="0"/>
            </a:br>
            <a:r>
              <a:rPr lang="en-US" dirty="0"/>
              <a:t>system).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29600" cy="4525963"/>
          </a:xfrm>
        </p:spPr>
        <p:txBody>
          <a:bodyPr>
            <a:noAutofit/>
          </a:bodyPr>
          <a:lstStyle/>
          <a:p>
            <a:r>
              <a:rPr lang="en-US" sz="2400" dirty="0">
                <a:latin typeface="Times New Roman" pitchFamily="18" charset="0"/>
                <a:cs typeface="Times New Roman" pitchFamily="18" charset="0"/>
              </a:rPr>
              <a:t>In order to reduce the operating voltage on the insulation of the power apparatus, the neutral points of power systems of 110 kV and above are solidly grounded. </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the neutral-point effectively grounded operation mode, under normal situations, the voltage on the insulation of the power apparatus (such as a power transformer) is the </a:t>
            </a:r>
            <a:r>
              <a:rPr lang="en-US" sz="2400" dirty="0" smtClean="0">
                <a:latin typeface="Times New Roman" pitchFamily="18" charset="0"/>
                <a:cs typeface="Times New Roman" pitchFamily="18" charset="0"/>
              </a:rPr>
              <a:t>phase voltage.</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If the neutral-point is insulated, when the single-phase grounding fault occurs, the voltage on the insulation of the power apparatus is the line voltage before the breaker cuts off the fault, which is   times as high as the phase voltage</a:t>
            </a:r>
            <a:r>
              <a:rPr lang="en-US" sz="2400" dirty="0">
                <a:solidFill>
                  <a:srgbClr val="FF0000"/>
                </a:solidFill>
                <a:latin typeface="Times New Roman" pitchFamily="18" charset="0"/>
                <a:cs typeface="Times New Roman" pitchFamily="18" charset="0"/>
              </a:rPr>
              <a:t>. The neutral-point effectively grounded operation mode can</a:t>
            </a:r>
            <a:br>
              <a:rPr lang="en-US" sz="2400" dirty="0">
                <a:solidFill>
                  <a:srgbClr val="FF0000"/>
                </a:solidFill>
                <a:latin typeface="Times New Roman" pitchFamily="18" charset="0"/>
                <a:cs typeface="Times New Roman" pitchFamily="18" charset="0"/>
              </a:rPr>
            </a:br>
            <a:r>
              <a:rPr lang="en-US" sz="2400" dirty="0">
                <a:solidFill>
                  <a:srgbClr val="FF0000"/>
                </a:solidFill>
                <a:latin typeface="Times New Roman" pitchFamily="18" charset="0"/>
                <a:cs typeface="Times New Roman" pitchFamily="18" charset="0"/>
              </a:rPr>
              <a:t>effectively reduce the voltage on the insulation of the power apparatus and the insulation level of the power apparatus is reduced, so the purpose of reducing the insulation size and lowering the cost of the equipment is achieved.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525963"/>
          </a:xfrm>
        </p:spPr>
        <p:txBody>
          <a:bodyPr/>
          <a:lstStyle/>
          <a:p>
            <a:r>
              <a:rPr lang="en-US" dirty="0"/>
              <a:t>For the neutral-point solidly grounded system, the current through the grounding device is the unbalanced current of the system under normal situations and, when a short circuit</a:t>
            </a:r>
            <a:br>
              <a:rPr lang="en-US" dirty="0"/>
            </a:br>
            <a:r>
              <a:rPr lang="en-US" dirty="0"/>
              <a:t>fault occurs, a short-circuit current of tens of kilo-amperes (kA) will flow through the grounding device, and usually the short-circuit current will last about 0.5 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txBody>
          <a:bodyPr>
            <a:noAutofit/>
          </a:bodyPr>
          <a:lstStyle/>
          <a:p>
            <a:r>
              <a:rPr lang="en-US" sz="2400" dirty="0">
                <a:latin typeface="Times New Roman" pitchFamily="18" charset="0"/>
                <a:cs typeface="Times New Roman" pitchFamily="18" charset="0"/>
              </a:rPr>
              <a:t>For a power distribution system, a step-down transformer is used to connect the high-voltage system with the low-voltage system and, according to whether the neutral point of the transformer is grounded, the low-voltage distribution system can be classified into </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grounded system (either solidly or through impedance</a:t>
            </a:r>
            <a:r>
              <a:rPr lang="en-US"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or an ungrounded system. </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Figure </a:t>
            </a:r>
            <a:r>
              <a:rPr lang="en-US" sz="2400" dirty="0">
                <a:latin typeface="Times New Roman" pitchFamily="18" charset="0"/>
                <a:cs typeface="Times New Roman" pitchFamily="18" charset="0"/>
              </a:rPr>
              <a:t>2 shows a low-voltage distribution system with neutral point grounded</a:t>
            </a:r>
            <a:r>
              <a:rPr lang="en-US"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If someone touches the low-voltage conductor, a loop will be formed in which the current through the body is related to the contact resistance between the body and earth. If the contact resistance is small, a dangerous current will flow through the body and harm it.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2362200" y="2209800"/>
            <a:ext cx="4476750" cy="2257425"/>
          </a:xfrm>
          <a:prstGeom prst="rect">
            <a:avLst/>
          </a:prstGeom>
          <a:noFill/>
          <a:ln w="9525">
            <a:noFill/>
            <a:miter lim="800000"/>
            <a:headEnd/>
            <a:tailEnd/>
          </a:ln>
        </p:spPr>
      </p:pic>
      <p:sp>
        <p:nvSpPr>
          <p:cNvPr id="18433" name="Rectangle 1"/>
          <p:cNvSpPr>
            <a:spLocks noChangeArrowheads="1"/>
          </p:cNvSpPr>
          <p:nvPr/>
        </p:nvSpPr>
        <p:spPr bwMode="auto">
          <a:xfrm>
            <a:off x="0" y="464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428875" algn="l"/>
              </a:tabLst>
            </a:pPr>
            <a:r>
              <a:rPr kumimoji="0" lang="en-US" sz="1400" b="0" i="0" u="none" strike="noStrike" cap="none" normalizeH="0" baseline="0" dirty="0" smtClean="0">
                <a:ln>
                  <a:noFill/>
                </a:ln>
                <a:solidFill>
                  <a:srgbClr val="242021"/>
                </a:solidFill>
                <a:effectLst/>
                <a:latin typeface="AdvP41153C"/>
                <a:ea typeface="Times New Roman" pitchFamily="18" charset="0"/>
                <a:cs typeface="Arial" pitchFamily="34" charset="0"/>
              </a:rPr>
              <a:t>      Figure 2 Solid grounding of a low-voltage distribution system.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r>
              <a:rPr lang="en-US" dirty="0" smtClean="0"/>
              <a:t>shortcoming </a:t>
            </a:r>
            <a:r>
              <a:rPr lang="en-US" dirty="0"/>
              <a:t>of an ungrounded system is that there is no way to inhibit this abnormal voltage and it will cause a hazard on the secondary side, when the system voltage is increased for some special reason, such as the mixed contact of the high and low voltage circuits, a lightning </a:t>
            </a:r>
            <a:r>
              <a:rPr lang="en-US" dirty="0" smtClean="0"/>
              <a:t>impulse.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000" dirty="0">
                <a:solidFill>
                  <a:srgbClr val="FF0000"/>
                </a:solidFill>
                <a:latin typeface="Times New Roman" pitchFamily="18" charset="0"/>
                <a:cs typeface="Times New Roman" pitchFamily="18" charset="0"/>
              </a:rPr>
              <a:t>Strongly Associated Water</a:t>
            </a:r>
            <a:r>
              <a:rPr lang="en-US" sz="2000" dirty="0">
                <a:latin typeface="Times New Roman" pitchFamily="18" charset="0"/>
                <a:cs typeface="Times New Roman" pitchFamily="18" charset="0"/>
              </a:rPr>
              <a:t>. Near the surface of soil particles, the water molecules cram together closely and cannot move freely due to the great intensity of the electrostatic field. This type of water is called strongly associated water.</a:t>
            </a:r>
            <a:br>
              <a:rPr lang="en-US" sz="2000" dirty="0">
                <a:latin typeface="Times New Roman" pitchFamily="18" charset="0"/>
                <a:cs typeface="Times New Roman" pitchFamily="18" charset="0"/>
              </a:rPr>
            </a:br>
            <a:r>
              <a:rPr lang="en-US" sz="2000" dirty="0">
                <a:solidFill>
                  <a:srgbClr val="FF0000"/>
                </a:solidFill>
                <a:latin typeface="Times New Roman" pitchFamily="18" charset="0"/>
                <a:cs typeface="Times New Roman" pitchFamily="18" charset="0"/>
              </a:rPr>
              <a:t>Weakly Associated Water</a:t>
            </a:r>
            <a:r>
              <a:rPr lang="en-US" sz="2000" dirty="0">
                <a:latin typeface="Times New Roman" pitchFamily="18" charset="0"/>
                <a:cs typeface="Times New Roman" pitchFamily="18" charset="0"/>
              </a:rPr>
              <a:t>. Being farther from the soil particles, the intensity of the electrostatic field has comparatively decreased, so the water molecules are more active and weakly oriented. This type of water is still mainly affected by the electrostatic field and is called weakly associated water.</a:t>
            </a:r>
            <a:br>
              <a:rPr lang="en-US" sz="2000" dirty="0">
                <a:latin typeface="Times New Roman" pitchFamily="18" charset="0"/>
                <a:cs typeface="Times New Roman" pitchFamily="18" charset="0"/>
              </a:rPr>
            </a:br>
            <a:r>
              <a:rPr lang="en-US" sz="2000" dirty="0">
                <a:solidFill>
                  <a:srgbClr val="FF0000"/>
                </a:solidFill>
                <a:latin typeface="Times New Roman" pitchFamily="18" charset="0"/>
                <a:cs typeface="Times New Roman" pitchFamily="18" charset="0"/>
              </a:rPr>
              <a:t>Capillary Water</a:t>
            </a:r>
            <a:r>
              <a:rPr lang="en-US" sz="2000" dirty="0">
                <a:latin typeface="Times New Roman" pitchFamily="18" charset="0"/>
                <a:cs typeface="Times New Roman" pitchFamily="18" charset="0"/>
              </a:rPr>
              <a:t>. As the distance between soil particles and water molecules increases, the water molecules become mainly affected by gravity. Although the electrostatic field still plays a role, it does not have a primary function. This type is called capillary water. </a:t>
            </a:r>
            <a:endParaRPr lang="ru-RU" sz="2000" dirty="0" smtClean="0">
              <a:latin typeface="Times New Roman" pitchFamily="18" charset="0"/>
              <a:cs typeface="Times New Roman" pitchFamily="18" charset="0"/>
            </a:endParaRPr>
          </a:p>
          <a:p>
            <a:r>
              <a:rPr lang="en-US" sz="2000" dirty="0" smtClean="0">
                <a:solidFill>
                  <a:srgbClr val="FF0000"/>
                </a:solidFill>
                <a:latin typeface="Times New Roman" pitchFamily="18" charset="0"/>
                <a:cs typeface="Times New Roman" pitchFamily="18" charset="0"/>
              </a:rPr>
              <a:t>Gravity </a:t>
            </a:r>
            <a:r>
              <a:rPr lang="en-US" sz="2000" dirty="0">
                <a:solidFill>
                  <a:srgbClr val="FF0000"/>
                </a:solidFill>
                <a:latin typeface="Times New Roman" pitchFamily="18" charset="0"/>
                <a:cs typeface="Times New Roman" pitchFamily="18" charset="0"/>
              </a:rPr>
              <a:t>Water</a:t>
            </a:r>
            <a:r>
              <a:rPr lang="en-US" sz="2000" dirty="0">
                <a:latin typeface="Times New Roman" pitchFamily="18" charset="0"/>
                <a:cs typeface="Times New Roman" pitchFamily="18" charset="0"/>
              </a:rPr>
              <a:t>. As the distance between soil particles and water molecules continues to increase, the effect of the electrostatic field becomes negligible to the water molecules, and the water molecules are only controlled </a:t>
            </a:r>
            <a:r>
              <a:rPr lang="en-US" sz="2000" dirty="0" smtClean="0">
                <a:latin typeface="Times New Roman" pitchFamily="18" charset="0"/>
                <a:cs typeface="Times New Roman" pitchFamily="18" charset="0"/>
              </a:rPr>
              <a:t>by </a:t>
            </a:r>
            <a:r>
              <a:rPr lang="en-US" sz="2000" dirty="0" smtClean="0"/>
              <a:t>gravity</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5943600"/>
          </a:xfrm>
        </p:spPr>
        <p:txBody>
          <a:bodyPr>
            <a:normAutofit fontScale="92500" lnSpcReduction="10000"/>
          </a:bodyPr>
          <a:lstStyle/>
          <a:p>
            <a:r>
              <a:rPr lang="en-US" dirty="0">
                <a:solidFill>
                  <a:srgbClr val="FF0000"/>
                </a:solidFill>
                <a:latin typeface="Times New Roman" pitchFamily="18" charset="0"/>
                <a:cs typeface="Times New Roman" pitchFamily="18" charset="0"/>
              </a:rPr>
              <a:t>the resistivity of soil </a:t>
            </a:r>
            <a:r>
              <a:rPr lang="en-US" dirty="0" smtClean="0">
                <a:solidFill>
                  <a:srgbClr val="FF0000"/>
                </a:solidFill>
                <a:latin typeface="Times New Roman" pitchFamily="18" charset="0"/>
                <a:cs typeface="Times New Roman" pitchFamily="18" charset="0"/>
              </a:rPr>
              <a:t>or rock </a:t>
            </a:r>
            <a:r>
              <a:rPr lang="en-US" dirty="0">
                <a:solidFill>
                  <a:srgbClr val="FF0000"/>
                </a:solidFill>
                <a:latin typeface="Times New Roman" pitchFamily="18" charset="0"/>
                <a:cs typeface="Times New Roman" pitchFamily="18" charset="0"/>
              </a:rPr>
              <a:t>normally depends on the degree of </a:t>
            </a:r>
            <a:r>
              <a:rPr lang="en-US" dirty="0" smtClean="0">
                <a:solidFill>
                  <a:srgbClr val="FF0000"/>
                </a:solidFill>
                <a:latin typeface="Times New Roman" pitchFamily="18" charset="0"/>
                <a:cs typeface="Times New Roman" pitchFamily="18" charset="0"/>
              </a:rPr>
              <a:t>porosity and the </a:t>
            </a:r>
            <a:r>
              <a:rPr lang="en-US" dirty="0">
                <a:solidFill>
                  <a:srgbClr val="FF0000"/>
                </a:solidFill>
                <a:latin typeface="Times New Roman" pitchFamily="18" charset="0"/>
                <a:cs typeface="Times New Roman" pitchFamily="18" charset="0"/>
              </a:rPr>
              <a:t>type of electrolyte and the temperature. </a:t>
            </a:r>
            <a:r>
              <a:rPr lang="en-US" dirty="0">
                <a:latin typeface="Times New Roman" pitchFamily="18" charset="0"/>
                <a:cs typeface="Times New Roman" pitchFamily="18" charset="0"/>
              </a:rPr>
              <a:t>Metallic conduction, solid electrolytic conduction can occur but only when specific native metals and minerals are present . </a:t>
            </a:r>
            <a:r>
              <a:rPr lang="en-US" dirty="0">
                <a:solidFill>
                  <a:srgbClr val="FF0000"/>
                </a:solidFill>
                <a:latin typeface="Times New Roman" pitchFamily="18" charset="0"/>
                <a:cs typeface="Times New Roman" pitchFamily="18" charset="0"/>
              </a:rPr>
              <a:t>Because of the charges and ions attracted onto the surface of soil particles, soil can be considered as a polyvalent electrolyte. </a:t>
            </a:r>
            <a:r>
              <a:rPr lang="en-US" dirty="0">
                <a:latin typeface="Times New Roman" pitchFamily="18" charset="0"/>
                <a:cs typeface="Times New Roman" pitchFamily="18" charset="0"/>
              </a:rPr>
              <a:t>Soil conductance is the contribution of both charged soil particles (known as colloidal particle conductance, </a:t>
            </a:r>
            <a:r>
              <a:rPr lang="en-US" dirty="0">
                <a:solidFill>
                  <a:srgbClr val="FF0000"/>
                </a:solidFill>
                <a:latin typeface="Times New Roman" pitchFamily="18" charset="0"/>
                <a:cs typeface="Times New Roman" pitchFamily="18" charset="0"/>
              </a:rPr>
              <a:t>mainly decided by the amount of charge on the surface of soil particles</a:t>
            </a:r>
            <a:r>
              <a:rPr lang="en-US" dirty="0">
                <a:latin typeface="Times New Roman" pitchFamily="18" charset="0"/>
                <a:cs typeface="Times New Roman" pitchFamily="18" charset="0"/>
              </a:rPr>
              <a:t>) and ions in solution (known as ion conductance, </a:t>
            </a:r>
            <a:r>
              <a:rPr lang="en-US" dirty="0">
                <a:solidFill>
                  <a:srgbClr val="FF0000"/>
                </a:solidFill>
                <a:latin typeface="Times New Roman" pitchFamily="18" charset="0"/>
                <a:cs typeface="Times New Roman" pitchFamily="18" charset="0"/>
              </a:rPr>
              <a:t>mainly decided by the diffusion velocity of ions</a:t>
            </a:r>
            <a:r>
              <a:rPr lang="en-US" dirty="0">
                <a:latin typeface="Times New Roman" pitchFamily="18" charset="0"/>
                <a:cs typeface="Times New Roman" pitchFamily="18" charset="0"/>
              </a:rPr>
              <a:t>).</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458200" cy="5410200"/>
          </a:xfrm>
        </p:spPr>
        <p:txBody>
          <a:bodyPr>
            <a:noAutofit/>
          </a:bodyPr>
          <a:lstStyle/>
          <a:p>
            <a:r>
              <a:rPr lang="en-US" sz="2400" dirty="0">
                <a:latin typeface="Times New Roman" pitchFamily="18" charset="0"/>
                <a:cs typeface="Times New Roman" pitchFamily="18" charset="0"/>
              </a:rPr>
              <a:t>the diffusion velocity is affected by the resistance of the water molecules. As the temperature drops, the water becomes more viscous and its diffusion becomes slower because the resistance of water molecules increases. In contrast, the ions are affected by the soil electrostatic resistance. As the temperature lowers, the average kinetic energy of ions decreases and the capacity to overcome the soil electrostatic resistance also decreases and the diffusion velocity slows up. So, ion conductance decreases and soil resistivity increases as the temperature drops. When the soil temperature decreases to 0C or even lower, most of the water in the soil is frozen gradually and the ice (with high resistivity) fills the voids between the soil particles in the form </a:t>
            </a:r>
            <a:r>
              <a:rPr lang="en-US" sz="2400" dirty="0" smtClean="0">
                <a:latin typeface="Times New Roman" pitchFamily="18" charset="0"/>
                <a:cs typeface="Times New Roman" pitchFamily="18" charset="0"/>
              </a:rPr>
              <a:t>of grains or </a:t>
            </a:r>
            <a:r>
              <a:rPr lang="en-US" sz="2400" dirty="0">
                <a:latin typeface="Times New Roman" pitchFamily="18" charset="0"/>
                <a:cs typeface="Times New Roman" pitchFamily="18" charset="0"/>
              </a:rPr>
              <a:t>laminas, so the conductive cross-section of soil reduces.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Autofit/>
          </a:bodyPr>
          <a:lstStyle/>
          <a:p>
            <a:pPr algn="l"/>
            <a:r>
              <a:rPr lang="en-US" sz="2400" dirty="0">
                <a:latin typeface="Times New Roman" pitchFamily="18" charset="0"/>
                <a:cs typeface="Times New Roman" pitchFamily="18" charset="0"/>
              </a:rPr>
              <a:t>Finally, there would be only particle conductance created by the charges on the surface of soil particles, which is not related to temperature, so a saturation phenomenon appears.</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pic>
        <p:nvPicPr>
          <p:cNvPr id="4" name="Content Placeholder 3"/>
          <p:cNvPicPr>
            <a:picLocks noGrp="1"/>
          </p:cNvPicPr>
          <p:nvPr>
            <p:ph idx="1"/>
          </p:nvPr>
        </p:nvPicPr>
        <p:blipFill>
          <a:blip r:embed="rId2"/>
          <a:srcRect/>
          <a:stretch>
            <a:fillRect/>
          </a:stretch>
        </p:blipFill>
        <p:spPr bwMode="auto">
          <a:xfrm>
            <a:off x="1905000" y="1447800"/>
            <a:ext cx="5486400" cy="3352800"/>
          </a:xfrm>
          <a:prstGeom prst="rect">
            <a:avLst/>
          </a:prstGeom>
          <a:noFill/>
          <a:ln w="9525">
            <a:noFill/>
            <a:miter lim="800000"/>
            <a:headEnd/>
            <a:tailEnd/>
          </a:ln>
        </p:spPr>
      </p:pic>
      <p:sp>
        <p:nvSpPr>
          <p:cNvPr id="1025" name="Rectangle 1"/>
          <p:cNvSpPr>
            <a:spLocks noChangeArrowheads="1"/>
          </p:cNvSpPr>
          <p:nvPr/>
        </p:nvSpPr>
        <p:spPr bwMode="auto">
          <a:xfrm>
            <a:off x="2209800" y="5181600"/>
            <a:ext cx="483978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95525" algn="l"/>
              </a:tabLst>
            </a:pPr>
            <a:r>
              <a:rPr kumimoji="0" lang="en-US" b="0" i="0" u="none" strike="noStrike" cap="none" normalizeH="0" baseline="0" dirty="0" smtClean="0">
                <a:ln>
                  <a:noFill/>
                </a:ln>
                <a:solidFill>
                  <a:srgbClr val="242021"/>
                </a:solidFill>
                <a:effectLst/>
                <a:latin typeface="Times New Roman" pitchFamily="18" charset="0"/>
                <a:ea typeface="Times New Roman" pitchFamily="18" charset="0"/>
                <a:cs typeface="Times New Roman" pitchFamily="18" charset="0"/>
              </a:rPr>
              <a:t>Figure 1 Photo showing the microstructure of soil.</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791200"/>
          </a:xfrm>
        </p:spPr>
        <p:txBody>
          <a:bodyPr>
            <a:normAutofit lnSpcReduction="10000"/>
          </a:bodyPr>
          <a:lstStyle/>
          <a:p>
            <a:pPr algn="just">
              <a:buNone/>
            </a:pPr>
            <a:r>
              <a:rPr lang="en-US" dirty="0">
                <a:latin typeface="Times New Roman" pitchFamily="18" charset="0"/>
                <a:cs typeface="Times New Roman" pitchFamily="18" charset="0"/>
              </a:rPr>
              <a:t>Grounding is provided to connect some parts of electrical equipment and installations  or the neutral point of a power system to the earth. This provides dispersing paths for fault currents and lightning currents in order to stabilize the potential and to act as a zero potential reference point </a:t>
            </a:r>
            <a:endParaRPr lang="ru-RU"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ensure the safe operation of the power system and electrical equipment and the safety of power system operators and other persons. Grounding is achieved by grounding devices (or ground devices) buried in soil.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grounding devices of a power system can be divided into</a:t>
            </a:r>
          </a:p>
        </p:txBody>
      </p:sp>
      <p:sp>
        <p:nvSpPr>
          <p:cNvPr id="3" name="Content Placeholder 2"/>
          <p:cNvSpPr>
            <a:spLocks noGrp="1"/>
          </p:cNvSpPr>
          <p:nvPr>
            <p:ph idx="1"/>
          </p:nvPr>
        </p:nvSpPr>
        <p:spPr/>
        <p:txBody>
          <a:bodyPr/>
          <a:lstStyle/>
          <a:p>
            <a:r>
              <a:rPr lang="en-US" dirty="0"/>
              <a:t>simple one for transmission line towers, such as a horizontal grounding electrode (or ground electrode), vertical ground rod, or ring</a:t>
            </a:r>
            <a:br>
              <a:rPr lang="en-US" dirty="0"/>
            </a:br>
            <a:r>
              <a:rPr lang="en-US" dirty="0"/>
              <a:t>grounding electrode</a:t>
            </a:r>
            <a:r>
              <a:rPr lang="en-US" dirty="0" smtClean="0"/>
              <a:t>,</a:t>
            </a:r>
            <a:endParaRPr lang="ru-RU" dirty="0" smtClean="0"/>
          </a:p>
          <a:p>
            <a:endParaRPr lang="ru-RU" dirty="0" smtClean="0"/>
          </a:p>
          <a:p>
            <a:r>
              <a:rPr lang="en-US" dirty="0"/>
              <a:t>other is the grounding grid (or ground grid) for a substation or power plant.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grounding device is a single metal conductor </a:t>
            </a:r>
            <a:r>
              <a:rPr lang="en-US" dirty="0" smtClean="0"/>
              <a:t>or</a:t>
            </a:r>
          </a:p>
          <a:p>
            <a:endParaRPr lang="ru-RU" dirty="0" smtClean="0"/>
          </a:p>
          <a:p>
            <a:r>
              <a:rPr lang="en-US" dirty="0" smtClean="0"/>
              <a:t> </a:t>
            </a:r>
            <a:r>
              <a:rPr lang="en-US" dirty="0"/>
              <a:t>a group of metal conductors buried in soil, including horizontally or vertically buried metal </a:t>
            </a:r>
            <a:r>
              <a:rPr lang="en-US" dirty="0" smtClean="0"/>
              <a:t>conductors</a:t>
            </a:r>
            <a:r>
              <a:rPr lang="en-US" dirty="0"/>
              <a:t> </a:t>
            </a:r>
            <a:r>
              <a:rPr lang="en-US" dirty="0" smtClean="0"/>
              <a:t>(grid metal conductor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82000" cy="4876800"/>
          </a:xfrm>
        </p:spPr>
        <p:txBody>
          <a:bodyPr>
            <a:normAutofit fontScale="92500" lnSpcReduction="20000"/>
          </a:bodyPr>
          <a:lstStyle/>
          <a:p>
            <a:pPr>
              <a:buNone/>
            </a:pPr>
            <a:r>
              <a:rPr lang="en-US" dirty="0"/>
              <a:t>The grounding </a:t>
            </a:r>
            <a:r>
              <a:rPr lang="en-US" dirty="0" smtClean="0"/>
              <a:t>system</a:t>
            </a:r>
            <a:endParaRPr lang="ru-RU" dirty="0" smtClean="0"/>
          </a:p>
          <a:p>
            <a:pPr>
              <a:buNone/>
            </a:pPr>
            <a:r>
              <a:rPr lang="en-US" dirty="0"/>
              <a:t/>
            </a:r>
            <a:br>
              <a:rPr lang="en-US" dirty="0"/>
            </a:br>
            <a:r>
              <a:rPr lang="en-US" sz="3900" dirty="0"/>
              <a:t>refers to the whole system, including the grounding device of a substation or power plant, and all metal tanks for the power apparatus and electrical equipment, towers, overhead ground wires, neutral points of transformers and the metal sheaths of cables connected with the grounding device.</a:t>
            </a:r>
            <a:br>
              <a:rPr lang="en-US" sz="3900" dirty="0"/>
            </a:br>
            <a:endParaRPr lang="en-US" sz="39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13270</TotalTime>
  <Words>1088</Words>
  <Application>Microsoft Office PowerPoint</Application>
  <PresentationFormat>On-screen Show (4:3)</PresentationFormat>
  <Paragraphs>35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Fundamental Concepts of Grounding   Conduction Mechanism of Soil   Soil Structure </vt:lpstr>
      <vt:lpstr>Slide 2</vt:lpstr>
      <vt:lpstr>Slide 3</vt:lpstr>
      <vt:lpstr>Slide 4</vt:lpstr>
      <vt:lpstr>Finally, there would be only particle conductance created by the charges on the surface of soil particles, which is not related to temperature, so a saturation phenomenon appears. </vt:lpstr>
      <vt:lpstr>Slide 6</vt:lpstr>
      <vt:lpstr>The grounding devices of a power system can be divided into</vt:lpstr>
      <vt:lpstr>Slide 8</vt:lpstr>
      <vt:lpstr>Slide 9</vt:lpstr>
      <vt:lpstr>Slide 10</vt:lpstr>
      <vt:lpstr>Slide 11</vt:lpstr>
      <vt:lpstr>Slide 12</vt:lpstr>
      <vt:lpstr>Slide 13</vt:lpstr>
      <vt:lpstr>Slide 14</vt:lpstr>
      <vt:lpstr>Slide 15</vt:lpstr>
      <vt:lpstr>Slide 16</vt:lpstr>
      <vt:lpstr>Slide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dr.balasim</dc:creator>
  <cp:lastModifiedBy>dr.balasim</cp:lastModifiedBy>
  <cp:revision>271</cp:revision>
  <dcterms:created xsi:type="dcterms:W3CDTF">2018-10-07T15:26:07Z</dcterms:created>
  <dcterms:modified xsi:type="dcterms:W3CDTF">2018-11-11T14:44:10Z</dcterms:modified>
</cp:coreProperties>
</file>